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300" r:id="rId4"/>
    <p:sldId id="258" r:id="rId5"/>
    <p:sldId id="268" r:id="rId6"/>
    <p:sldId id="272" r:id="rId7"/>
    <p:sldId id="281" r:id="rId8"/>
    <p:sldId id="277" r:id="rId9"/>
    <p:sldId id="282" r:id="rId10"/>
    <p:sldId id="301" r:id="rId11"/>
    <p:sldId id="286" r:id="rId12"/>
    <p:sldId id="290" r:id="rId13"/>
    <p:sldId id="299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>
        <p:scale>
          <a:sx n="68" d="100"/>
          <a:sy n="68" d="100"/>
        </p:scale>
        <p:origin x="-8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E1780-A80B-43F2-8429-20C39105E320}" type="datetimeFigureOut">
              <a:rPr lang="de-DE" smtClean="0"/>
              <a:pPr/>
              <a:t>11.09.2017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1A197-CD63-455C-85CC-B355CD08572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2091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1A197-CD63-455C-85CC-B355CD085726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202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E68E-E382-4150-B1DF-768830F4C590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954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57ED-3177-4146-BFF2-B4E5F909DB85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333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ADD6-09A0-476A-B3B1-56EAF342AD8B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633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DE3A0-C697-4F9B-84CA-38550A406DA2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8858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891D-A951-4991-8872-B3A1F408EDB6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67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0854-22A8-4D03-9183-7CAAE40BB5D1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677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5EA1-20FF-4693-98F7-4181C3F99F15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3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5395-4E1A-4B92-8304-B3D9960B63ED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7148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838-B05E-437D-ADF3-7360FFAA311D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8195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7C5B-7C02-4352-A14C-C691FA3B63A8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803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4C63-E722-451D-9794-729CE270350F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04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08522-FE4E-413C-81F6-4F655EAB1453}" type="datetime1">
              <a:rPr lang="de-DE" smtClean="0"/>
              <a:pPr/>
              <a:t>11.09.2017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A150D-BAD8-4798-8FD6-F6329B20B97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64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3600" dirty="0" smtClean="0"/>
              <a:t>„Wie kann die Integration von Geflüchteten in den Wohnungs- und Arbeitsmarkt gelingen?“ </a:t>
            </a:r>
            <a:endParaRPr lang="de-DE" sz="3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Abschlussbericht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4771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Fazit Initiativen und ehrenamtliche Einzelpersonen landesweit (Wohnen /Arbeit)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Rechtskreiswechsel und Zuständigkeiten</a:t>
            </a:r>
          </a:p>
          <a:p>
            <a:pPr lvl="1"/>
            <a:r>
              <a:rPr lang="de-DE" dirty="0" smtClean="0"/>
              <a:t>Zuständigkeit einer Behörde völlig unterschiedlich, vor allem bei Menschen im Asylverfahren, starke Unstimmigkeiten</a:t>
            </a:r>
          </a:p>
          <a:p>
            <a:r>
              <a:rPr lang="de-DE" dirty="0" smtClean="0"/>
              <a:t>Amtssprache Deutsch</a:t>
            </a:r>
          </a:p>
          <a:p>
            <a:pPr lvl="1"/>
            <a:r>
              <a:rPr lang="de-DE" dirty="0" smtClean="0"/>
              <a:t>Alle beklagen die umständliche Sprache bei behördlichen Schreiben</a:t>
            </a:r>
          </a:p>
          <a:p>
            <a:r>
              <a:rPr lang="de-DE" dirty="0" smtClean="0"/>
              <a:t>Berufsbegleitende Deutsch- und Integrationskurse</a:t>
            </a:r>
          </a:p>
          <a:p>
            <a:r>
              <a:rPr lang="de-DE" dirty="0" smtClean="0"/>
              <a:t>Kompetenzfeststellungsverfahren und Anerkennung von Zeugnissen</a:t>
            </a:r>
          </a:p>
          <a:p>
            <a:r>
              <a:rPr lang="de-DE" dirty="0" smtClean="0"/>
              <a:t>Angemessene Bruttokaltmieten </a:t>
            </a:r>
          </a:p>
          <a:p>
            <a:r>
              <a:rPr lang="de-DE" dirty="0" smtClean="0"/>
              <a:t>Nachbetreuung in Wohnungen </a:t>
            </a:r>
          </a:p>
          <a:p>
            <a:pPr>
              <a:buNone/>
            </a:pP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dirty="0" smtClean="0"/>
              <a:t>„</a:t>
            </a:r>
            <a:r>
              <a:rPr lang="de-DE" sz="4400" dirty="0"/>
              <a:t>Mit der Wohnungszuweisung und dem Bezug </a:t>
            </a:r>
            <a:r>
              <a:rPr lang="de-DE" sz="4400" dirty="0" smtClean="0"/>
              <a:t>[der eigenen Wohnung] wird </a:t>
            </a:r>
            <a:r>
              <a:rPr lang="de-DE" sz="4400" dirty="0"/>
              <a:t>die Integration als </a:t>
            </a:r>
            <a:r>
              <a:rPr lang="de-DE" sz="4400" dirty="0" smtClean="0"/>
              <a:t>‚abgeschlossen</a:t>
            </a:r>
            <a:r>
              <a:rPr lang="de-DE" sz="4400" dirty="0"/>
              <a:t>‘ betrachtet.“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2488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2600" dirty="0" smtClean="0"/>
              <a:t>Forderung: </a:t>
            </a:r>
          </a:p>
          <a:p>
            <a:r>
              <a:rPr lang="de-DE" sz="2600" dirty="0" smtClean="0"/>
              <a:t>effektive Beratungssysteme und kompetente Mitarbeiter*innen</a:t>
            </a:r>
          </a:p>
          <a:p>
            <a:r>
              <a:rPr lang="de-DE" sz="2600" dirty="0" smtClean="0"/>
              <a:t>Beratung </a:t>
            </a:r>
            <a:r>
              <a:rPr lang="de-DE" sz="2600" u="sng" dirty="0" smtClean="0"/>
              <a:t>und</a:t>
            </a:r>
            <a:r>
              <a:rPr lang="de-DE" sz="2600" dirty="0" smtClean="0"/>
              <a:t> Begleitung</a:t>
            </a:r>
          </a:p>
          <a:p>
            <a:r>
              <a:rPr lang="de-DE" sz="2600" dirty="0" smtClean="0"/>
              <a:t>Mehr Netzwerkarbeit </a:t>
            </a:r>
          </a:p>
          <a:p>
            <a:r>
              <a:rPr lang="de-DE" sz="2600" dirty="0" smtClean="0"/>
              <a:t>Arbeitgeber-Beratung </a:t>
            </a:r>
          </a:p>
          <a:p>
            <a:r>
              <a:rPr lang="de-DE" sz="2600" dirty="0" smtClean="0"/>
              <a:t>Wohnungsbau </a:t>
            </a:r>
          </a:p>
          <a:p>
            <a:r>
              <a:rPr lang="de-DE" sz="2600" dirty="0" smtClean="0"/>
              <a:t>Gesellschaftliche Aufklärung 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3024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sz="3600" dirty="0" smtClean="0"/>
              <a:t>Vielen Dank für die Aufmerksamkeit.</a:t>
            </a:r>
          </a:p>
          <a:p>
            <a:pPr marL="0" indent="0" algn="ctr">
              <a:buNone/>
            </a:pPr>
            <a:r>
              <a:rPr lang="de-DE" sz="3600" dirty="0" smtClean="0"/>
              <a:t>Fragen sind erwünscht!</a:t>
            </a:r>
            <a:endParaRPr lang="de-DE" sz="360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3516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Auftrag &amp; Methode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Untersuchung zu Verfahrensabläufen des Rechtskreiswechsels vom AsylbLG in die Regelung des SGB II und artverwandte Sozialleistungen</a:t>
            </a:r>
          </a:p>
          <a:p>
            <a:r>
              <a:rPr lang="de-DE" dirty="0" smtClean="0"/>
              <a:t>Betreuung und Beratung </a:t>
            </a:r>
          </a:p>
          <a:p>
            <a:r>
              <a:rPr lang="de-DE" dirty="0" smtClean="0"/>
              <a:t>Befragung mehrerer unterschiedlicher Adressaten</a:t>
            </a:r>
            <a:endParaRPr lang="de-DE" dirty="0"/>
          </a:p>
          <a:p>
            <a:r>
              <a:rPr lang="de-DE" dirty="0" smtClean="0"/>
              <a:t>Fragebögen</a:t>
            </a:r>
          </a:p>
          <a:p>
            <a:r>
              <a:rPr lang="de-DE" dirty="0" smtClean="0"/>
              <a:t>Themen: Arbeitsaufnahme inkl. </a:t>
            </a:r>
            <a:r>
              <a:rPr lang="de-DE" dirty="0"/>
              <a:t>Integrationsschwierigkeiten in den </a:t>
            </a:r>
            <a:r>
              <a:rPr lang="de-DE" dirty="0" smtClean="0"/>
              <a:t>Arbeitsprozess, Wohnungssuche und –</a:t>
            </a:r>
            <a:r>
              <a:rPr lang="de-DE" dirty="0" err="1" smtClean="0"/>
              <a:t>inhabe</a:t>
            </a:r>
            <a:r>
              <a:rPr lang="de-DE" dirty="0" smtClean="0"/>
              <a:t> inkl. Herausforderungen und Hindernissen</a:t>
            </a:r>
          </a:p>
          <a:p>
            <a:r>
              <a:rPr lang="de-DE" dirty="0" smtClean="0"/>
              <a:t>Rücklauf zum Teil ernüchternd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427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 descr="BAMF_Statistik_20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1746" y="-151932"/>
            <a:ext cx="10788072" cy="7009932"/>
          </a:xfrm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471054" y="5791200"/>
            <a:ext cx="10400146" cy="32327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Idealablauf </a:t>
            </a:r>
            <a:r>
              <a:rPr lang="de-DE" dirty="0"/>
              <a:t>eines Rechtskreiswechsels vom AsylbLG zum Rechtskreis des SGB II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sz="2000" dirty="0"/>
              <a:t>Aufenthaltsgestattung gem. </a:t>
            </a:r>
            <a:r>
              <a:rPr lang="de-DE" sz="2000" dirty="0" smtClean="0"/>
              <a:t>§</a:t>
            </a:r>
            <a:r>
              <a:rPr lang="de-DE" sz="2000" dirty="0"/>
              <a:t> 55 </a:t>
            </a:r>
            <a:r>
              <a:rPr lang="de-DE" sz="2000" dirty="0" err="1" smtClean="0"/>
              <a:t>AsylG</a:t>
            </a:r>
            <a:endParaRPr lang="de-DE" sz="2000" dirty="0" smtClean="0"/>
          </a:p>
          <a:p>
            <a:r>
              <a:rPr lang="de-DE" sz="2000" dirty="0" smtClean="0"/>
              <a:t>zentrale </a:t>
            </a:r>
            <a:r>
              <a:rPr lang="de-DE" sz="2000" dirty="0"/>
              <a:t>Aufnahmeeinrichtung </a:t>
            </a:r>
            <a:endParaRPr lang="de-DE" sz="2000" dirty="0" smtClean="0"/>
          </a:p>
          <a:p>
            <a:r>
              <a:rPr lang="de-DE" sz="2000" dirty="0"/>
              <a:t>Asylantrag gem. § 44 </a:t>
            </a:r>
            <a:r>
              <a:rPr lang="de-DE" sz="2000" dirty="0" err="1"/>
              <a:t>AsylG</a:t>
            </a:r>
            <a:r>
              <a:rPr lang="de-DE" sz="2000" dirty="0"/>
              <a:t> </a:t>
            </a:r>
            <a:endParaRPr lang="de-DE" sz="2000" dirty="0" smtClean="0"/>
          </a:p>
          <a:p>
            <a:r>
              <a:rPr lang="de-DE" sz="2000" dirty="0" smtClean="0"/>
              <a:t>landesinterne Verteilung gemäß dem Brandenburgischen Landesaufnahme Gesetz</a:t>
            </a:r>
          </a:p>
          <a:p>
            <a:r>
              <a:rPr lang="de-DE" sz="2000" dirty="0" smtClean="0"/>
              <a:t>Unterbringung in Gemeinschaftsunterkünften erfolgt gem. § 53 </a:t>
            </a:r>
            <a:r>
              <a:rPr lang="de-DE" sz="2000" dirty="0" err="1" smtClean="0"/>
              <a:t>AsylG</a:t>
            </a:r>
            <a:endParaRPr lang="de-DE" sz="2000" dirty="0" smtClean="0"/>
          </a:p>
          <a:p>
            <a:r>
              <a:rPr lang="de-DE" sz="2000" dirty="0" smtClean="0"/>
              <a:t>Leistung gemäß AsylbLG </a:t>
            </a:r>
          </a:p>
          <a:p>
            <a:r>
              <a:rPr lang="de-DE" sz="2000" dirty="0" smtClean="0"/>
              <a:t>Beratung i.d.R. durch Sozialamt und Regelsysteme(Bundesagentur)</a:t>
            </a:r>
          </a:p>
          <a:p>
            <a:r>
              <a:rPr lang="de-DE" sz="2000" dirty="0" smtClean="0"/>
              <a:t>Anerkennung als Asylberechtigte*r gem. Art 16 a Abs. 2 </a:t>
            </a:r>
          </a:p>
          <a:p>
            <a:r>
              <a:rPr lang="de-DE" sz="2000" dirty="0" smtClean="0"/>
              <a:t>Inhaber oder Inhaberin des Internationalen Schutzes, d.h. der Zuerkennung der Genfer Konvention gem. § 3 </a:t>
            </a:r>
            <a:r>
              <a:rPr lang="de-DE" sz="2000" dirty="0" err="1" smtClean="0"/>
              <a:t>AsylG</a:t>
            </a:r>
            <a:endParaRPr lang="de-DE" sz="2000" dirty="0"/>
          </a:p>
          <a:p>
            <a:r>
              <a:rPr lang="de-DE" sz="2000" dirty="0" smtClean="0"/>
              <a:t>Oder subsidiärer Schutz gem. § 4 </a:t>
            </a:r>
            <a:r>
              <a:rPr lang="de-DE" sz="2000" dirty="0" err="1" smtClean="0"/>
              <a:t>AsylG</a:t>
            </a:r>
            <a:endParaRPr lang="de-DE" sz="2000" dirty="0"/>
          </a:p>
          <a:p>
            <a:r>
              <a:rPr lang="de-DE" sz="2000" dirty="0" smtClean="0"/>
              <a:t>Leistung gemäß SGB II</a:t>
            </a:r>
          </a:p>
          <a:p>
            <a:r>
              <a:rPr lang="de-DE" sz="2000" dirty="0" smtClean="0"/>
              <a:t>Bearbeitung i.d.R. Jobcenter und Wohnungsamt</a:t>
            </a:r>
          </a:p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679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Aussagen Behörden</a:t>
            </a:r>
            <a:endParaRPr lang="de-DE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78" y="1422260"/>
            <a:ext cx="11650443" cy="4982645"/>
          </a:xfrm>
        </p:spPr>
      </p:pic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8370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98" y="755779"/>
            <a:ext cx="12425156" cy="4623043"/>
          </a:xfrm>
        </p:spPr>
      </p:pic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4586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Fazit Behörden landesweit (Wohnen/Arbeit)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Behörden weder offen, noch </a:t>
            </a:r>
            <a:r>
              <a:rPr lang="de-DE" dirty="0"/>
              <a:t>selbstkritisch </a:t>
            </a:r>
            <a:endParaRPr lang="de-DE" dirty="0" smtClean="0"/>
          </a:p>
          <a:p>
            <a:r>
              <a:rPr lang="de-DE" dirty="0" smtClean="0"/>
              <a:t>Nach </a:t>
            </a:r>
            <a:r>
              <a:rPr lang="de-DE" dirty="0"/>
              <a:t>Aussage der </a:t>
            </a:r>
            <a:r>
              <a:rPr lang="de-DE" dirty="0" smtClean="0"/>
              <a:t>Behördenmitarbeiter*innen:  </a:t>
            </a:r>
          </a:p>
          <a:p>
            <a:pPr lvl="1"/>
            <a:r>
              <a:rPr lang="de-DE" dirty="0" smtClean="0"/>
              <a:t>Zuständigkeiten </a:t>
            </a:r>
            <a:r>
              <a:rPr lang="de-DE" dirty="0"/>
              <a:t>der Behörden mit dem Rechtskreiswechsel des </a:t>
            </a:r>
            <a:r>
              <a:rPr lang="de-DE" dirty="0" smtClean="0"/>
              <a:t>geflüchteten </a:t>
            </a:r>
            <a:r>
              <a:rPr lang="de-DE" dirty="0"/>
              <a:t>Menschen </a:t>
            </a:r>
            <a:r>
              <a:rPr lang="de-DE" dirty="0" smtClean="0"/>
              <a:t>klar strukturiert</a:t>
            </a:r>
          </a:p>
          <a:p>
            <a:pPr lvl="1"/>
            <a:r>
              <a:rPr lang="de-DE" dirty="0" smtClean="0"/>
              <a:t>Betreuungssystem für Geflüchtete strukturiert und größtenteils unproblematisch</a:t>
            </a:r>
          </a:p>
          <a:p>
            <a:pPr lvl="1"/>
            <a:r>
              <a:rPr lang="de-DE" dirty="0" smtClean="0"/>
              <a:t>häufig von Ehrenamtlichen getragen: direkte Wohnungssuche, direkte Arbeitssuche</a:t>
            </a:r>
          </a:p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9638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Initiativen und ehrenamtliche Einzelpersonen</a:t>
            </a:r>
            <a:endParaRPr lang="de-DE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5122"/>
            <a:ext cx="12707258" cy="5457605"/>
          </a:xfrm>
        </p:spPr>
      </p:pic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510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349" y="1119673"/>
            <a:ext cx="12584365" cy="4560937"/>
          </a:xfrm>
        </p:spPr>
      </p:pic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Prof. Dr. Peter Knösel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7737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Microsoft Office PowerPoint</Application>
  <PresentationFormat>Benutzerdefiniert</PresentationFormat>
  <Paragraphs>66</Paragraphs>
  <Slides>13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Office Theme</vt:lpstr>
      <vt:lpstr>„Wie kann die Integration von Geflüchteten in den Wohnungs- und Arbeitsmarkt gelingen?“ </vt:lpstr>
      <vt:lpstr>Auftrag &amp; Methode</vt:lpstr>
      <vt:lpstr>PowerPoint-Präsentation</vt:lpstr>
      <vt:lpstr>Idealablauf eines Rechtskreiswechsels vom AsylbLG zum Rechtskreis des SGB II </vt:lpstr>
      <vt:lpstr>Aussagen Behörden</vt:lpstr>
      <vt:lpstr>PowerPoint-Präsentation</vt:lpstr>
      <vt:lpstr>Fazit Behörden landesweit (Wohnen/Arbeit)</vt:lpstr>
      <vt:lpstr>Initiativen und ehrenamtliche Einzelpersonen</vt:lpstr>
      <vt:lpstr>PowerPoint-Präsentation</vt:lpstr>
      <vt:lpstr>Fazit Initiativen und ehrenamtliche Einzelpersonen landesweit (Wohnen /Arbeit)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Übergang des Leistungsbezuges für Asylbewerber*innen</dc:title>
  <dc:creator>Meiner</dc:creator>
  <cp:lastModifiedBy>Weyrauch, Martina</cp:lastModifiedBy>
  <cp:revision>30</cp:revision>
  <dcterms:created xsi:type="dcterms:W3CDTF">2017-04-18T11:24:59Z</dcterms:created>
  <dcterms:modified xsi:type="dcterms:W3CDTF">2017-09-11T08:26:58Z</dcterms:modified>
</cp:coreProperties>
</file>